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82" r:id="rId5"/>
    <p:sldId id="297" r:id="rId6"/>
    <p:sldId id="283" r:id="rId7"/>
    <p:sldId id="293" r:id="rId8"/>
    <p:sldId id="296" r:id="rId9"/>
    <p:sldId id="299" r:id="rId10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574" autoAdjust="0"/>
  </p:normalViewPr>
  <p:slideViewPr>
    <p:cSldViewPr snapToGrid="0">
      <p:cViewPr varScale="1">
        <p:scale>
          <a:sx n="60" d="100"/>
          <a:sy n="60" d="100"/>
        </p:scale>
        <p:origin x="72" y="13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696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=""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8281B73-DCBC-402E-8435-F4D95C758403}" type="datetime1">
              <a:rPr lang="ru-RU" smtClean="0"/>
              <a:t>29.04.2022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 4">
            <a:extLst>
              <a:ext uri="{FF2B5EF4-FFF2-40B4-BE49-F238E27FC236}">
                <a16:creationId xmlns=""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DBBEF65-E33C-47DE-9DA4-16B6BCB47DC0}" type="datetime1">
              <a:rPr lang="ru-RU" noProof="0" smtClean="0"/>
              <a:t>29.04.2022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6716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2910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67993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10371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2129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Рисунок 536">
            <a:extLst>
              <a:ext uri="{FF2B5EF4-FFF2-40B4-BE49-F238E27FC236}">
                <a16:creationId xmlns=""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1037" name="Заголовок 1036">
            <a:extLst>
              <a:ext uri="{FF2B5EF4-FFF2-40B4-BE49-F238E27FC236}">
                <a16:creationId xmlns=""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 презентации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361872"/>
            <a:ext cx="11340000" cy="4758128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=""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=""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361872"/>
            <a:ext cx="5472000" cy="4758128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=""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=""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Объект 3">
            <a:extLst>
              <a:ext uri="{FF2B5EF4-FFF2-40B4-BE49-F238E27FC236}">
                <a16:creationId xmlns=""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361873"/>
            <a:ext cx="5599799" cy="4758128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олбец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3600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656000"/>
            <a:ext cx="3600450" cy="4464000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1" name="Текст 5">
            <a:extLst>
              <a:ext uri="{FF2B5EF4-FFF2-40B4-BE49-F238E27FC236}">
                <a16:creationId xmlns=""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656000"/>
            <a:ext cx="3600450" cy="4464000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7" name="Заголовок 6">
            <a:extLst>
              <a:ext uri="{FF2B5EF4-FFF2-40B4-BE49-F238E27FC236}">
                <a16:creationId xmlns=""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=""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Подзаголовок 2">
            <a:extLst>
              <a:ext uri="{FF2B5EF4-FFF2-40B4-BE49-F238E27FC236}">
                <a16:creationId xmlns=""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 столбц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2160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656000"/>
            <a:ext cx="2160588" cy="4464000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3" name="Текст 5">
            <a:extLst>
              <a:ext uri="{FF2B5EF4-FFF2-40B4-BE49-F238E27FC236}">
                <a16:creationId xmlns=""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656000"/>
            <a:ext cx="2160588" cy="4464000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5" name="Текст 6">
            <a:extLst>
              <a:ext uri="{FF2B5EF4-FFF2-40B4-BE49-F238E27FC236}">
                <a16:creationId xmlns=""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656000"/>
            <a:ext cx="2160588" cy="4464000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7" name="Текст 7">
            <a:extLst>
              <a:ext uri="{FF2B5EF4-FFF2-40B4-BE49-F238E27FC236}">
                <a16:creationId xmlns=""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656000"/>
            <a:ext cx="2160588" cy="4464000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=""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6" name="Заголовок 5">
            <a:extLst>
              <a:ext uri="{FF2B5EF4-FFF2-40B4-BE49-F238E27FC236}">
                <a16:creationId xmlns=""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=""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6" name="Подзаголовок 2">
            <a:extLst>
              <a:ext uri="{FF2B5EF4-FFF2-40B4-BE49-F238E27FC236}">
                <a16:creationId xmlns=""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Заголовок 1036">
            <a:extLst>
              <a:ext uri="{FF2B5EF4-FFF2-40B4-BE49-F238E27FC236}">
                <a16:creationId xmlns=""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 презентации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=""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=""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sp>
        <p:nvSpPr>
          <p:cNvPr id="8" name="Полилиния: Фигура 7">
            <a:extLst>
              <a:ext uri="{FF2B5EF4-FFF2-40B4-BE49-F238E27FC236}">
                <a16:creationId xmlns=""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=""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=""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=""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 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=""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=""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9" name="Рисунок 8">
            <a:extLst>
              <a:ext uri="{FF2B5EF4-FFF2-40B4-BE49-F238E27FC236}">
                <a16:creationId xmlns=""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820272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=""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=""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sp>
        <p:nvSpPr>
          <p:cNvPr id="7" name="Рисунок 6">
            <a:extLst>
              <a:ext uri="{FF2B5EF4-FFF2-40B4-BE49-F238E27FC236}">
                <a16:creationId xmlns=""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</p:spTree>
    <p:extLst>
      <p:ext uri="{BB962C8B-B14F-4D97-AF65-F5344CB8AC3E}">
        <p14:creationId xmlns:p14="http://schemas.microsoft.com/office/powerpoint/2010/main" val="398336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метка текста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656000"/>
            <a:ext cx="5472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=""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=""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Подзаголовок 2">
            <a:extLst>
              <a:ext uri="{FF2B5EF4-FFF2-40B4-BE49-F238E27FC236}">
                <a16:creationId xmlns=""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13" name="Рисунок 12">
            <a:extLst>
              <a:ext uri="{FF2B5EF4-FFF2-40B4-BE49-F238E27FC236}">
                <a16:creationId xmlns=""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метка текста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0087" y="1656000"/>
            <a:ext cx="5472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5" name="Заголовок 4">
            <a:extLst>
              <a:ext uri="{FF2B5EF4-FFF2-40B4-BE49-F238E27FC236}">
                <a16:creationId xmlns=""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2" name="Подзаголовок 2">
            <a:extLst>
              <a:ext uri="{FF2B5EF4-FFF2-40B4-BE49-F238E27FC236}">
                <a16:creationId xmlns=""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99887" y="1260000"/>
            <a:ext cx="5472001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=""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6300087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4" name="Рисунок 13">
            <a:extLst>
              <a:ext uri="{FF2B5EF4-FFF2-40B4-BE49-F238E27FC236}">
                <a16:creationId xmlns=""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</p:spTree>
    <p:extLst>
      <p:ext uri="{BB962C8B-B14F-4D97-AF65-F5344CB8AC3E}">
        <p14:creationId xmlns:p14="http://schemas.microsoft.com/office/powerpoint/2010/main" val="235960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равнение слева, заполнитель 1">
            <a:extLst>
              <a:ext uri="{FF2B5EF4-FFF2-40B4-BE49-F238E27FC236}">
                <a16:creationId xmlns=""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44711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=""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21682"/>
            <a:ext cx="5472000" cy="4198318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11" name="Номер слайда 10">
            <a:extLst>
              <a:ext uri="{FF2B5EF4-FFF2-40B4-BE49-F238E27FC236}">
                <a16:creationId xmlns=""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6" name="Заголовок 5">
            <a:extLst>
              <a:ext uri="{FF2B5EF4-FFF2-40B4-BE49-F238E27FC236}">
                <a16:creationId xmlns=""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=""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4" name="Текст 4">
            <a:extLst>
              <a:ext uri="{FF2B5EF4-FFF2-40B4-BE49-F238E27FC236}">
                <a16:creationId xmlns=""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marL="266700" lvl="0" indent="-266700" rtl="0"/>
            <a:r>
              <a:rPr lang="ru-RU" noProof="0" smtClean="0"/>
              <a:t>Образец текста</a:t>
            </a:r>
          </a:p>
        </p:txBody>
      </p:sp>
      <p:sp>
        <p:nvSpPr>
          <p:cNvPr id="16" name="Объект 5">
            <a:extLst>
              <a:ext uri="{FF2B5EF4-FFF2-40B4-BE49-F238E27FC236}">
                <a16:creationId xmlns=""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8002" y="1921683"/>
            <a:ext cx="5483996" cy="4198318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дпись большой фотограф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=""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rtlCol="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Введите подпись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ое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4">
            <a:extLst>
              <a:ext uri="{FF2B5EF4-FFF2-40B4-BE49-F238E27FC236}">
                <a16:creationId xmlns=""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rtlCol="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Введите подпись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588078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Спасибо!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Рисунок 685">
            <a:extLst>
              <a:ext uri="{FF2B5EF4-FFF2-40B4-BE49-F238E27FC236}">
                <a16:creationId xmlns=""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 rtl="0">
              <a:buNone/>
            </a:pPr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ru-RU" noProof="0"/>
              <a:t>Спасибо!</a:t>
            </a:r>
          </a:p>
        </p:txBody>
      </p:sp>
      <p:sp>
        <p:nvSpPr>
          <p:cNvPr id="7" name="Текст 5">
            <a:extLst>
              <a:ext uri="{FF2B5EF4-FFF2-40B4-BE49-F238E27FC236}">
                <a16:creationId xmlns=""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Полное имя</a:t>
            </a:r>
          </a:p>
        </p:txBody>
      </p:sp>
      <p:sp>
        <p:nvSpPr>
          <p:cNvPr id="8" name="Текст 6">
            <a:extLst>
              <a:ext uri="{FF2B5EF4-FFF2-40B4-BE49-F238E27FC236}">
                <a16:creationId xmlns=""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Номер телефона</a:t>
            </a:r>
          </a:p>
        </p:txBody>
      </p:sp>
      <p:sp>
        <p:nvSpPr>
          <p:cNvPr id="9" name="Текст 7">
            <a:extLst>
              <a:ext uri="{FF2B5EF4-FFF2-40B4-BE49-F238E27FC236}">
                <a16:creationId xmlns=""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Электронная почта или контакт в социальной сети</a:t>
            </a:r>
          </a:p>
        </p:txBody>
      </p:sp>
      <p:sp>
        <p:nvSpPr>
          <p:cNvPr id="10" name="Текст 8">
            <a:extLst>
              <a:ext uri="{FF2B5EF4-FFF2-40B4-BE49-F238E27FC236}">
                <a16:creationId xmlns=""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Веб-сайт компании</a:t>
            </a:r>
          </a:p>
        </p:txBody>
      </p:sp>
      <p:sp>
        <p:nvSpPr>
          <p:cNvPr id="100" name="Полилиния: Фигура 99">
            <a:extLst>
              <a:ext uri="{FF2B5EF4-FFF2-40B4-BE49-F238E27FC236}">
                <a16:creationId xmlns=""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57155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=""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Надпись 10">
            <a:extLst>
              <a:ext uri="{FF2B5EF4-FFF2-40B4-BE49-F238E27FC236}">
                <a16:creationId xmlns="" xmlns:a16="http://schemas.microsoft.com/office/drawing/2014/main" id="{2262F990-32B4-4534-8176-D35ECAB7B9D4}"/>
              </a:ext>
            </a:extLst>
          </p:cNvPr>
          <p:cNvSpPr txBox="1"/>
          <p:nvPr userDrawn="1"/>
        </p:nvSpPr>
        <p:spPr>
          <a:xfrm>
            <a:off x="4695827" y="6328048"/>
            <a:ext cx="2800348" cy="531606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 rtl="0">
              <a:lnSpc>
                <a:spcPts val="1000"/>
              </a:lnSpc>
            </a:pPr>
            <a:r>
              <a:rPr lang="ru-RU" sz="1800" b="1" spc="0" noProof="0">
                <a:solidFill>
                  <a:schemeClr val="accent1"/>
                </a:solidFill>
                <a:latin typeface="Garamond" panose="02020404030301010803" pitchFamily="18" charset="0"/>
              </a:rPr>
              <a:t>ЛУЧШЕЕ </a:t>
            </a:r>
            <a:r>
              <a:rPr lang="ru-RU" sz="1800" b="0" i="1" spc="0" noProof="0">
                <a:solidFill>
                  <a:schemeClr val="accent1"/>
                </a:solidFill>
                <a:latin typeface="Garamond" panose="02020404030301010803" pitchFamily="18" charset="0"/>
              </a:rPr>
              <a:t>для вас</a:t>
            </a:r>
            <a:br>
              <a:rPr lang="ru-RU" sz="1800" b="0" i="1" spc="0" noProof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ru-RU" sz="700" spc="200" baseline="0" noProof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КОМПАНИЯ, ЗАНИМАЮЩАЯСЯ ОРГАНИЧЕСКОЙ ПРОДУКЦИЕЙ</a:t>
            </a:r>
            <a:endParaRPr lang="ru-RU" sz="1800" spc="200" baseline="0" noProof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3" r:id="rId3"/>
    <p:sldLayoutId id="2147483658" r:id="rId4"/>
    <p:sldLayoutId id="2147483670" r:id="rId5"/>
    <p:sldLayoutId id="2147483659" r:id="rId6"/>
    <p:sldLayoutId id="2147483660" r:id="rId7"/>
    <p:sldLayoutId id="2147483671" r:id="rId8"/>
    <p:sldLayoutId id="2147483672" r:id="rId9"/>
    <p:sldLayoutId id="2147483650" r:id="rId10"/>
    <p:sldLayoutId id="2147483652" r:id="rId11"/>
    <p:sldLayoutId id="2147483656" r:id="rId12"/>
    <p:sldLayoutId id="2147483657" r:id="rId13"/>
    <p:sldLayoutId id="2147483674" r:id="rId14"/>
    <p:sldLayoutId id="2147483675" r:id="rId15"/>
    <p:sldLayoutId id="2147483654" r:id="rId16"/>
    <p:sldLayoutId id="2147483655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orbel" panose="020B0503020204020204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Заголовок 1047">
            <a:extLst>
              <a:ext uri="{FF2B5EF4-FFF2-40B4-BE49-F238E27FC236}">
                <a16:creationId xmlns="" xmlns:a16="http://schemas.microsoft.com/office/drawing/2014/main" id="{68A307F8-C872-4697-8D01-93B84BB73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5208"/>
            <a:ext cx="8090452" cy="6863208"/>
          </a:xfrm>
          <a:solidFill>
            <a:schemeClr val="bg1">
              <a:lumMod val="95000"/>
              <a:alpha val="55000"/>
            </a:schemeClr>
          </a:solidFill>
        </p:spPr>
        <p:txBody>
          <a:bodyPr rtlCol="0"/>
          <a:lstStyle/>
          <a:p>
            <a:pPr algn="ctr" rtl="0"/>
            <a:r>
              <a:rPr lang="ru-RU" sz="7200" b="0" i="1" dirty="0" err="1" smtClean="0"/>
              <a:t>Ветклиника</a:t>
            </a:r>
            <a:r>
              <a:rPr lang="ru-RU" sz="7200" b="0" i="1" dirty="0" smtClean="0"/>
              <a:t/>
            </a:r>
            <a:br>
              <a:rPr lang="ru-RU" sz="7200" b="0" i="1" dirty="0" smtClean="0"/>
            </a:br>
            <a:r>
              <a:rPr lang="ru-RU" sz="7200" dirty="0" smtClean="0"/>
              <a:t>Дом Манула</a:t>
            </a:r>
            <a:endParaRPr lang="ru-RU" sz="7200" dirty="0"/>
          </a:p>
        </p:txBody>
      </p:sp>
      <p:sp>
        <p:nvSpPr>
          <p:cNvPr id="7" name="Надпись 6">
            <a:extLst>
              <a:ext uri="{FF2B5EF4-FFF2-40B4-BE49-F238E27FC236}">
                <a16:creationId xmlns="" xmlns:a16="http://schemas.microsoft.com/office/drawing/2014/main" id="{F17D5BEA-7B5C-4087-A234-BD9CF792A461}"/>
              </a:ext>
            </a:extLst>
          </p:cNvPr>
          <p:cNvSpPr txBox="1"/>
          <p:nvPr/>
        </p:nvSpPr>
        <p:spPr>
          <a:xfrm>
            <a:off x="188643" y="456781"/>
            <a:ext cx="4875634" cy="365022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 rtl="0">
              <a:lnSpc>
                <a:spcPts val="1000"/>
              </a:lnSpc>
            </a:pPr>
            <a:r>
              <a:rPr lang="ru-RU" sz="3200" b="1" dirty="0" smtClean="0">
                <a:latin typeface="Garamond" panose="02020404030301010803" pitchFamily="18" charset="0"/>
              </a:rPr>
              <a:t>Лицей Академии Яндекс</a:t>
            </a:r>
            <a:endParaRPr lang="ru-RU" sz="3200" spc="300" baseline="0" dirty="0">
              <a:latin typeface="Corbel" panose="020B0503020204020204" pitchFamily="34" charset="0"/>
            </a:endParaRPr>
          </a:p>
        </p:txBody>
      </p:sp>
      <p:sp>
        <p:nvSpPr>
          <p:cNvPr id="4" name="Подзаголовок 3">
            <a:extLst>
              <a:ext uri="{FF2B5EF4-FFF2-40B4-BE49-F238E27FC236}">
                <a16:creationId xmlns=""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72601" y="5123109"/>
            <a:ext cx="3613454" cy="999487"/>
          </a:xfrm>
        </p:spPr>
        <p:txBody>
          <a:bodyPr rtlCol="0"/>
          <a:lstStyle/>
          <a:p>
            <a:r>
              <a:rPr lang="ru-RU" b="1" cap="all" dirty="0">
                <a:latin typeface="+mj-lt"/>
              </a:rPr>
              <a:t>Разработчики:</a:t>
            </a:r>
            <a:endParaRPr lang="ru-RU" cap="all" dirty="0">
              <a:latin typeface="+mj-lt"/>
            </a:endParaRPr>
          </a:p>
          <a:p>
            <a:r>
              <a:rPr lang="ru-RU" b="1" cap="all" dirty="0">
                <a:latin typeface="+mj-lt"/>
              </a:rPr>
              <a:t>Шелепов Денис(</a:t>
            </a:r>
            <a:r>
              <a:rPr lang="ru-RU" b="1" cap="all" dirty="0" err="1">
                <a:latin typeface="+mj-lt"/>
              </a:rPr>
              <a:t>tl</a:t>
            </a:r>
            <a:r>
              <a:rPr lang="ru-RU" b="1" cap="all" dirty="0">
                <a:latin typeface="+mj-lt"/>
              </a:rPr>
              <a:t>)</a:t>
            </a:r>
            <a:endParaRPr lang="ru-RU" cap="all" dirty="0">
              <a:latin typeface="+mj-lt"/>
            </a:endParaRPr>
          </a:p>
          <a:p>
            <a:r>
              <a:rPr lang="ru-RU" b="1" cap="all" dirty="0">
                <a:latin typeface="+mj-lt"/>
              </a:rPr>
              <a:t>Бобков Андрей</a:t>
            </a:r>
            <a:endParaRPr lang="ru-RU" cap="all" dirty="0">
              <a:latin typeface="+mj-lt"/>
            </a:endParaRPr>
          </a:p>
        </p:txBody>
      </p:sp>
      <p:cxnSp>
        <p:nvCxnSpPr>
          <p:cNvPr id="8" name="Прямая соединительная линия 7" descr="Разделитель">
            <a:extLst>
              <a:ext uri="{FF2B5EF4-FFF2-40B4-BE49-F238E27FC236}">
                <a16:creationId xmlns="" xmlns:a16="http://schemas.microsoft.com/office/drawing/2014/main" id="{650C75AF-B979-4F50-A452-B42AF617186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64357" y="821803"/>
            <a:ext cx="37736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531" y="-735150"/>
            <a:ext cx="6214555" cy="621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722" y="449530"/>
            <a:ext cx="5387166" cy="695740"/>
          </a:xfrm>
        </p:spPr>
        <p:txBody>
          <a:bodyPr rtlCol="0"/>
          <a:lstStyle/>
          <a:p>
            <a:r>
              <a:rPr lang="ru-RU" sz="4400" dirty="0" smtClean="0"/>
              <a:t>Содержание сайта</a:t>
            </a:r>
            <a:endParaRPr lang="ru-RU" sz="4400" dirty="0"/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99888" y="1811125"/>
            <a:ext cx="5472000" cy="3548250"/>
          </a:xfrm>
        </p:spPr>
        <p:txBody>
          <a:bodyPr rtlCol="0"/>
          <a:lstStyle/>
          <a:p>
            <a:r>
              <a:rPr lang="ru-RU" sz="3200" dirty="0"/>
              <a:t>контактная информация</a:t>
            </a:r>
          </a:p>
          <a:p>
            <a:r>
              <a:rPr lang="ru-RU" sz="3200" dirty="0"/>
              <a:t>график работы</a:t>
            </a:r>
          </a:p>
          <a:p>
            <a:r>
              <a:rPr lang="ru-RU" sz="3200" dirty="0"/>
              <a:t>лента новостей</a:t>
            </a:r>
          </a:p>
          <a:p>
            <a:r>
              <a:rPr lang="ru-RU" sz="3200" dirty="0"/>
              <a:t>прайс–лист</a:t>
            </a:r>
          </a:p>
          <a:p>
            <a:r>
              <a:rPr lang="ru-RU" sz="3200" dirty="0"/>
              <a:t>о докторах</a:t>
            </a:r>
          </a:p>
          <a:p>
            <a:r>
              <a:rPr lang="ru-RU" sz="3200" dirty="0"/>
              <a:t>запись на прием</a:t>
            </a:r>
          </a:p>
          <a:p>
            <a:r>
              <a:rPr lang="ru-RU" sz="3200" dirty="0"/>
              <a:t>возможность оставить отзыв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2</a:t>
            </a:fld>
            <a:endParaRPr lang="ru-RU"/>
          </a:p>
        </p:txBody>
      </p:sp>
      <p:pic>
        <p:nvPicPr>
          <p:cNvPr id="9" name="Рисунок 8" descr="Сельскохозяйственные угодья" title="Сельскохозяйственные угодья">
            <a:extLst>
              <a:ext uri="{FF2B5EF4-FFF2-40B4-BE49-F238E27FC236}">
                <a16:creationId xmlns="" xmlns:a16="http://schemas.microsoft.com/office/drawing/2014/main" id="{FF3782D3-BCA3-4DBA-B46C-1AC17B4527E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29305" y="0"/>
            <a:ext cx="3017549" cy="3072411"/>
          </a:xfrm>
        </p:spPr>
      </p:pic>
      <p:sp>
        <p:nvSpPr>
          <p:cNvPr id="7" name="Прямоугольник 6"/>
          <p:cNvSpPr/>
          <p:nvPr/>
        </p:nvSpPr>
        <p:spPr>
          <a:xfrm>
            <a:off x="5066270" y="6244281"/>
            <a:ext cx="1985319" cy="613719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710" y="2312500"/>
            <a:ext cx="4226412" cy="422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577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Скругленный прямоугольник 13"/>
          <p:cNvSpPr/>
          <p:nvPr/>
        </p:nvSpPr>
        <p:spPr>
          <a:xfrm>
            <a:off x="362465" y="310622"/>
            <a:ext cx="255373" cy="883864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8802" y="218921"/>
            <a:ext cx="5387166" cy="695740"/>
          </a:xfrm>
        </p:spPr>
        <p:txBody>
          <a:bodyPr rtlCol="0"/>
          <a:lstStyle/>
          <a:p>
            <a:pPr rtl="0"/>
            <a:r>
              <a:rPr lang="ru-RU" sz="3200" dirty="0" smtClean="0"/>
              <a:t>Использованные технологии</a:t>
            </a:r>
            <a:endParaRPr lang="ru-RU" sz="3200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3</a:t>
            </a:fld>
            <a:endParaRPr lang="ru-RU"/>
          </a:p>
        </p:txBody>
      </p:sp>
      <p:pic>
        <p:nvPicPr>
          <p:cNvPr id="10" name="Рисунок 9" descr="Спираль в ракушке" title="Спираль в ракушке">
            <a:extLst>
              <a:ext uri="{FF2B5EF4-FFF2-40B4-BE49-F238E27FC236}">
                <a16:creationId xmlns="" xmlns:a16="http://schemas.microsoft.com/office/drawing/2014/main" id="{EB8894DA-5A0F-45C1-B4BE-7D1EA8A943C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111137" y="1194486"/>
            <a:ext cx="3080863" cy="4785713"/>
          </a:xfrm>
        </p:spPr>
      </p:pic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2507735" y="421730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5099222" y="6356350"/>
            <a:ext cx="1952367" cy="50165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9" name="Таблица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3632343"/>
              </p:ext>
            </p:extLst>
          </p:nvPr>
        </p:nvGraphicFramePr>
        <p:xfrm>
          <a:off x="516835" y="822960"/>
          <a:ext cx="8514494" cy="6065520"/>
        </p:xfrm>
        <a:graphic>
          <a:graphicData uri="http://schemas.openxmlformats.org/drawingml/2006/table">
            <a:tbl>
              <a:tblPr/>
              <a:tblGrid>
                <a:gridCol w="6059618"/>
                <a:gridCol w="2454876"/>
              </a:tblGrid>
              <a:tr h="541748">
                <a:tc>
                  <a:txBody>
                    <a:bodyPr/>
                    <a:lstStyle/>
                    <a:p>
                      <a:r>
                        <a:rPr lang="ru-RU" sz="3000" dirty="0"/>
                        <a:t>Объем кода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000" dirty="0" smtClean="0"/>
                        <a:t>511(+403)</a:t>
                      </a:r>
                      <a:endParaRPr lang="ru-RU" sz="3000" dirty="0"/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531967">
                <a:tc>
                  <a:txBody>
                    <a:bodyPr/>
                    <a:lstStyle/>
                    <a:p>
                      <a:r>
                        <a:rPr lang="en-US" sz="3000" dirty="0"/>
                        <a:t>requirements.txt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000"/>
                        <a:t>✓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1967">
                <a:tc>
                  <a:txBody>
                    <a:bodyPr/>
                    <a:lstStyle/>
                    <a:p>
                      <a:r>
                        <a:rPr lang="en-US" sz="3000" dirty="0"/>
                        <a:t>bootstrap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000"/>
                        <a:t>✓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1967">
                <a:tc>
                  <a:txBody>
                    <a:bodyPr/>
                    <a:lstStyle/>
                    <a:p>
                      <a:r>
                        <a:rPr lang="ru-RU" sz="3000" dirty="0"/>
                        <a:t>Шаблоны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dirty="0" smtClean="0">
                          <a:latin typeface="+mn-lt"/>
                        </a:rPr>
                        <a:t>11</a:t>
                      </a:r>
                      <a:endParaRPr lang="ru-RU" sz="3000" b="0" dirty="0">
                        <a:latin typeface="+mn-lt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1967">
                <a:tc>
                  <a:txBody>
                    <a:bodyPr/>
                    <a:lstStyle/>
                    <a:p>
                      <a:r>
                        <a:rPr lang="ru-RU" sz="3000" dirty="0" smtClean="0"/>
                        <a:t>База</a:t>
                      </a:r>
                      <a:r>
                        <a:rPr lang="ru-RU" sz="3000" baseline="0" dirty="0" smtClean="0"/>
                        <a:t> данных</a:t>
                      </a:r>
                      <a:endParaRPr lang="ru-RU" sz="3000" dirty="0"/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000" dirty="0" smtClean="0"/>
                        <a:t>7 </a:t>
                      </a:r>
                      <a:r>
                        <a:rPr lang="ru-RU" sz="3000" dirty="0" smtClean="0"/>
                        <a:t>таблиц</a:t>
                      </a:r>
                      <a:endParaRPr lang="ru-RU" sz="3000" dirty="0"/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1967">
                <a:tc>
                  <a:txBody>
                    <a:bodyPr/>
                    <a:lstStyle/>
                    <a:p>
                      <a:r>
                        <a:rPr lang="en-US" sz="3000" dirty="0"/>
                        <a:t>ORM-</a:t>
                      </a:r>
                      <a:r>
                        <a:rPr lang="ru-RU" sz="3000" dirty="0"/>
                        <a:t>модели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7</a:t>
                      </a:r>
                      <a:endParaRPr lang="ru-RU" sz="3000" dirty="0"/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1967">
                <a:tc>
                  <a:txBody>
                    <a:bodyPr/>
                    <a:lstStyle/>
                    <a:p>
                      <a:r>
                        <a:rPr lang="ru-RU" sz="3000" dirty="0"/>
                        <a:t>Регистрация и авторизация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000"/>
                        <a:t>✓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1967">
                <a:tc>
                  <a:txBody>
                    <a:bodyPr/>
                    <a:lstStyle/>
                    <a:p>
                      <a:r>
                        <a:rPr lang="ru-RU" sz="3000" dirty="0"/>
                        <a:t>Загрузка и использование файлов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000" dirty="0"/>
                        <a:t>✓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1967">
                <a:tc>
                  <a:txBody>
                    <a:bodyPr/>
                    <a:lstStyle/>
                    <a:p>
                      <a:r>
                        <a:rPr lang="en-US" sz="3000" dirty="0"/>
                        <a:t>API: REST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3000" dirty="0" smtClean="0"/>
                        <a:t>✓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1967">
                <a:tc>
                  <a:txBody>
                    <a:bodyPr/>
                    <a:lstStyle/>
                    <a:p>
                      <a:r>
                        <a:rPr lang="ru-RU" sz="3000" dirty="0"/>
                        <a:t>Хранение данных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err="1"/>
                        <a:t>doctors.db</a:t>
                      </a:r>
                      <a:endParaRPr lang="en-US" sz="3000" dirty="0"/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1967">
                <a:tc>
                  <a:txBody>
                    <a:bodyPr/>
                    <a:lstStyle/>
                    <a:p>
                      <a:r>
                        <a:rPr lang="ru-RU" sz="3000" dirty="0"/>
                        <a:t>Хостинг (</a:t>
                      </a:r>
                      <a:r>
                        <a:rPr lang="en-US" sz="3000" dirty="0" err="1"/>
                        <a:t>Heroku</a:t>
                      </a:r>
                      <a:r>
                        <a:rPr lang="en-US" sz="3000" dirty="0"/>
                        <a:t>)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000" dirty="0"/>
                        <a:t>✓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Стрелка вправо 42"/>
          <p:cNvSpPr/>
          <p:nvPr/>
        </p:nvSpPr>
        <p:spPr>
          <a:xfrm rot="16200000">
            <a:off x="1068854" y="2837710"/>
            <a:ext cx="957808" cy="294477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Горизонтальный свиток 13"/>
          <p:cNvSpPr/>
          <p:nvPr/>
        </p:nvSpPr>
        <p:spPr>
          <a:xfrm>
            <a:off x="3018877" y="1157937"/>
            <a:ext cx="1867860" cy="1492548"/>
          </a:xfrm>
          <a:prstGeom prst="horizontalScroll">
            <a:avLst/>
          </a:prstGeom>
          <a:solidFill>
            <a:schemeClr val="bg1">
              <a:lumMod val="95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7" name="Стрелка вправо 46"/>
          <p:cNvSpPr/>
          <p:nvPr/>
        </p:nvSpPr>
        <p:spPr>
          <a:xfrm rot="16200000">
            <a:off x="3530809" y="2819785"/>
            <a:ext cx="1089097" cy="294477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4</a:t>
            </a:fld>
            <a:endParaRPr lang="ru-RU"/>
          </a:p>
        </p:txBody>
      </p:sp>
      <p:pic>
        <p:nvPicPr>
          <p:cNvPr id="7" name="Рисунок 6" descr="Размытое изображение зеленых почек" title="Размытое изображение зеленых почек">
            <a:extLst>
              <a:ext uri="{FF2B5EF4-FFF2-40B4-BE49-F238E27FC236}">
                <a16:creationId xmlns="" xmlns:a16="http://schemas.microsoft.com/office/drawing/2014/main" id="{9BD01FBA-B811-41DB-B340-A4A9F06A668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245173" y="292606"/>
            <a:ext cx="2831626" cy="2294251"/>
          </a:xfrm>
        </p:spPr>
      </p:pic>
      <p:sp>
        <p:nvSpPr>
          <p:cNvPr id="3" name="Прямоугольник 2"/>
          <p:cNvSpPr/>
          <p:nvPr/>
        </p:nvSpPr>
        <p:spPr>
          <a:xfrm>
            <a:off x="1415880" y="81540"/>
            <a:ext cx="619913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b="1" i="1" dirty="0">
                <a:latin typeface="+mj-lt"/>
              </a:rPr>
              <a:t>Связь между таблицами базы данных</a:t>
            </a:r>
          </a:p>
        </p:txBody>
      </p:sp>
      <p:cxnSp>
        <p:nvCxnSpPr>
          <p:cNvPr id="9" name="Прямая соединительная линия 8"/>
          <p:cNvCxnSpPr/>
          <p:nvPr/>
        </p:nvCxnSpPr>
        <p:spPr>
          <a:xfrm>
            <a:off x="1565189" y="675503"/>
            <a:ext cx="5890054" cy="107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Горизонтальный свиток 10"/>
          <p:cNvSpPr/>
          <p:nvPr/>
        </p:nvSpPr>
        <p:spPr>
          <a:xfrm>
            <a:off x="5784212" y="3245076"/>
            <a:ext cx="1728577" cy="2759510"/>
          </a:xfrm>
          <a:prstGeom prst="horizontalScroll">
            <a:avLst/>
          </a:prstGeom>
          <a:solidFill>
            <a:schemeClr val="bg1">
              <a:lumMod val="95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Горизонтальный свиток 11"/>
          <p:cNvSpPr/>
          <p:nvPr/>
        </p:nvSpPr>
        <p:spPr>
          <a:xfrm>
            <a:off x="2939810" y="3372987"/>
            <a:ext cx="1966132" cy="1083683"/>
          </a:xfrm>
          <a:prstGeom prst="horizontalScroll">
            <a:avLst/>
          </a:prstGeom>
          <a:solidFill>
            <a:schemeClr val="bg1">
              <a:lumMod val="95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Горизонтальный свиток 14"/>
          <p:cNvSpPr/>
          <p:nvPr/>
        </p:nvSpPr>
        <p:spPr>
          <a:xfrm>
            <a:off x="8175147" y="3185603"/>
            <a:ext cx="1734972" cy="2918635"/>
          </a:xfrm>
          <a:prstGeom prst="horizontalScroll">
            <a:avLst/>
          </a:prstGeom>
          <a:solidFill>
            <a:schemeClr val="bg1">
              <a:lumMod val="95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Горизонтальный свиток 15"/>
          <p:cNvSpPr/>
          <p:nvPr/>
        </p:nvSpPr>
        <p:spPr>
          <a:xfrm>
            <a:off x="593125" y="1210191"/>
            <a:ext cx="1992956" cy="1523933"/>
          </a:xfrm>
          <a:prstGeom prst="horizontalScroll">
            <a:avLst/>
          </a:prstGeom>
          <a:solidFill>
            <a:schemeClr val="bg1">
              <a:lumMod val="95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Горизонтальный свиток 16"/>
          <p:cNvSpPr/>
          <p:nvPr/>
        </p:nvSpPr>
        <p:spPr>
          <a:xfrm>
            <a:off x="453081" y="3258015"/>
            <a:ext cx="2056566" cy="1701163"/>
          </a:xfrm>
          <a:prstGeom prst="horizontalScroll">
            <a:avLst/>
          </a:prstGeom>
          <a:solidFill>
            <a:schemeClr val="bg1">
              <a:lumMod val="95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Горизонтальный свиток 17"/>
          <p:cNvSpPr/>
          <p:nvPr/>
        </p:nvSpPr>
        <p:spPr>
          <a:xfrm>
            <a:off x="5715546" y="1151177"/>
            <a:ext cx="1624163" cy="1576187"/>
          </a:xfrm>
          <a:prstGeom prst="horizontalScroll">
            <a:avLst/>
          </a:prstGeom>
          <a:solidFill>
            <a:schemeClr val="bg1">
              <a:lumMod val="95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/>
          <p:cNvSpPr/>
          <p:nvPr/>
        </p:nvSpPr>
        <p:spPr>
          <a:xfrm>
            <a:off x="2932469" y="2895618"/>
            <a:ext cx="21034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departments</a:t>
            </a:r>
            <a:endParaRPr lang="en-US" dirty="0" smtClean="0"/>
          </a:p>
        </p:txBody>
      </p:sp>
      <p:sp>
        <p:nvSpPr>
          <p:cNvPr id="22" name="Прямоугольник 21"/>
          <p:cNvSpPr/>
          <p:nvPr/>
        </p:nvSpPr>
        <p:spPr>
          <a:xfrm>
            <a:off x="715155" y="889567"/>
            <a:ext cx="176683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comments</a:t>
            </a:r>
            <a:endParaRPr lang="en-US" sz="2000" dirty="0" smtClean="0"/>
          </a:p>
        </p:txBody>
      </p:sp>
      <p:sp>
        <p:nvSpPr>
          <p:cNvPr id="23" name="Прямоугольник 22"/>
          <p:cNvSpPr/>
          <p:nvPr/>
        </p:nvSpPr>
        <p:spPr>
          <a:xfrm>
            <a:off x="3435812" y="802022"/>
            <a:ext cx="91403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price</a:t>
            </a:r>
            <a:endParaRPr lang="en-US" dirty="0" smtClean="0"/>
          </a:p>
        </p:txBody>
      </p:sp>
      <p:sp>
        <p:nvSpPr>
          <p:cNvPr id="24" name="Прямоугольник 23"/>
          <p:cNvSpPr/>
          <p:nvPr/>
        </p:nvSpPr>
        <p:spPr>
          <a:xfrm>
            <a:off x="6051376" y="841268"/>
            <a:ext cx="95250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news</a:t>
            </a:r>
            <a:endParaRPr lang="en-US" dirty="0" smtClean="0"/>
          </a:p>
        </p:txBody>
      </p:sp>
      <p:sp>
        <p:nvSpPr>
          <p:cNvPr id="25" name="Прямоугольник 24"/>
          <p:cNvSpPr/>
          <p:nvPr/>
        </p:nvSpPr>
        <p:spPr>
          <a:xfrm>
            <a:off x="8102297" y="2911839"/>
            <a:ext cx="16241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timetable</a:t>
            </a:r>
            <a:endParaRPr lang="en-US" dirty="0" smtClean="0"/>
          </a:p>
        </p:txBody>
      </p:sp>
      <p:sp>
        <p:nvSpPr>
          <p:cNvPr id="26" name="Прямоугольник 25"/>
          <p:cNvSpPr/>
          <p:nvPr/>
        </p:nvSpPr>
        <p:spPr>
          <a:xfrm>
            <a:off x="5897486" y="2911839"/>
            <a:ext cx="134524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persons</a:t>
            </a:r>
            <a:endParaRPr lang="en-US" dirty="0" smtClean="0"/>
          </a:p>
        </p:txBody>
      </p:sp>
      <p:sp>
        <p:nvSpPr>
          <p:cNvPr id="28" name="Прямоугольник 27"/>
          <p:cNvSpPr/>
          <p:nvPr/>
        </p:nvSpPr>
        <p:spPr>
          <a:xfrm>
            <a:off x="1056154" y="2923993"/>
            <a:ext cx="96051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users</a:t>
            </a:r>
            <a:endParaRPr lang="en-US" dirty="0" smtClean="0"/>
          </a:p>
        </p:txBody>
      </p:sp>
      <p:pic>
        <p:nvPicPr>
          <p:cNvPr id="29" name="Рисунок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121" y="1439732"/>
            <a:ext cx="1640665" cy="1039858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3977" y="1386024"/>
            <a:ext cx="1622760" cy="1036452"/>
          </a:xfrm>
          <a:prstGeom prst="rect">
            <a:avLst/>
          </a:prstGeom>
        </p:spPr>
      </p:pic>
      <p:pic>
        <p:nvPicPr>
          <p:cNvPr id="31" name="Рисунок 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441" y="3559424"/>
            <a:ext cx="1791544" cy="1098344"/>
          </a:xfrm>
          <a:prstGeom prst="rect">
            <a:avLst/>
          </a:prstGeom>
        </p:spPr>
      </p:pic>
      <p:pic>
        <p:nvPicPr>
          <p:cNvPr id="32" name="Рисунок 3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17678" y="3650387"/>
            <a:ext cx="1723283" cy="618277"/>
          </a:xfrm>
          <a:prstGeom prst="rect">
            <a:avLst/>
          </a:prstGeom>
        </p:spPr>
      </p:pic>
      <p:pic>
        <p:nvPicPr>
          <p:cNvPr id="33" name="Рисунок 3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71963" y="3519931"/>
            <a:ext cx="1400175" cy="2209800"/>
          </a:xfrm>
          <a:prstGeom prst="rect">
            <a:avLst/>
          </a:prstGeom>
        </p:spPr>
      </p:pic>
      <p:pic>
        <p:nvPicPr>
          <p:cNvPr id="35" name="Рисунок 3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58911" y="1412787"/>
            <a:ext cx="1343025" cy="1095375"/>
          </a:xfrm>
          <a:prstGeom prst="rect">
            <a:avLst/>
          </a:prstGeom>
        </p:spPr>
      </p:pic>
      <p:pic>
        <p:nvPicPr>
          <p:cNvPr id="36" name="Рисунок 3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397696" y="3461307"/>
            <a:ext cx="1454396" cy="2268424"/>
          </a:xfrm>
          <a:prstGeom prst="rect">
            <a:avLst/>
          </a:prstGeom>
        </p:spPr>
      </p:pic>
      <p:sp>
        <p:nvSpPr>
          <p:cNvPr id="37" name="Прямоугольник 36"/>
          <p:cNvSpPr/>
          <p:nvPr/>
        </p:nvSpPr>
        <p:spPr>
          <a:xfrm>
            <a:off x="5073546" y="6178378"/>
            <a:ext cx="2010995" cy="67962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Стрелка вправо 40"/>
          <p:cNvSpPr/>
          <p:nvPr/>
        </p:nvSpPr>
        <p:spPr>
          <a:xfrm>
            <a:off x="4905942" y="3814119"/>
            <a:ext cx="878270" cy="294477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Стрелка вправо 41"/>
          <p:cNvSpPr/>
          <p:nvPr/>
        </p:nvSpPr>
        <p:spPr>
          <a:xfrm>
            <a:off x="7512789" y="3781167"/>
            <a:ext cx="662358" cy="294477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8" name="Рисунок 37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7258" y="4268664"/>
            <a:ext cx="2591097" cy="2591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/>
          <p:cNvSpPr/>
          <p:nvPr/>
        </p:nvSpPr>
        <p:spPr>
          <a:xfrm>
            <a:off x="518603" y="89242"/>
            <a:ext cx="428033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400" dirty="0">
                <a:latin typeface="+mj-lt"/>
              </a:rPr>
              <a:t>Главная страница</a:t>
            </a:r>
          </a:p>
        </p:txBody>
      </p:sp>
      <p:cxnSp>
        <p:nvCxnSpPr>
          <p:cNvPr id="17" name="Прямая соединительная линия 16"/>
          <p:cNvCxnSpPr/>
          <p:nvPr/>
        </p:nvCxnSpPr>
        <p:spPr>
          <a:xfrm>
            <a:off x="642551" y="858683"/>
            <a:ext cx="40283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Прямоугольник 17"/>
          <p:cNvSpPr/>
          <p:nvPr/>
        </p:nvSpPr>
        <p:spPr>
          <a:xfrm>
            <a:off x="8880389" y="6087762"/>
            <a:ext cx="469557" cy="518984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551" y="1018081"/>
            <a:ext cx="10940229" cy="5473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ru-RU" noProof="0" smtClean="0"/>
              <a:pPr rtl="0"/>
              <a:t>6</a:t>
            </a:fld>
            <a:endParaRPr lang="ru-RU" noProof="0"/>
          </a:p>
        </p:txBody>
      </p:sp>
      <p:sp>
        <p:nvSpPr>
          <p:cNvPr id="7" name="Прямоугольник 6"/>
          <p:cNvSpPr/>
          <p:nvPr/>
        </p:nvSpPr>
        <p:spPr>
          <a:xfrm>
            <a:off x="3877118" y="2539660"/>
            <a:ext cx="819968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6000" b="1" i="1" dirty="0" smtClean="0">
                <a:latin typeface="+mj-lt"/>
              </a:rPr>
              <a:t>Спасибо за внимание!!!</a:t>
            </a:r>
            <a:endParaRPr lang="ru-RU" sz="6000" b="1" i="1" dirty="0">
              <a:latin typeface="+mj-lt"/>
            </a:endParaRPr>
          </a:p>
        </p:txBody>
      </p:sp>
      <p:cxnSp>
        <p:nvCxnSpPr>
          <p:cNvPr id="10" name="Прямая соединительная линия 9"/>
          <p:cNvCxnSpPr/>
          <p:nvPr/>
        </p:nvCxnSpPr>
        <p:spPr>
          <a:xfrm flipV="1">
            <a:off x="4739780" y="3749879"/>
            <a:ext cx="6593747" cy="83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Скругленный прямоугольник 10"/>
          <p:cNvSpPr/>
          <p:nvPr/>
        </p:nvSpPr>
        <p:spPr>
          <a:xfrm>
            <a:off x="4890782" y="6174297"/>
            <a:ext cx="2407640" cy="68370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4" name="Прямая соединительная линия 13"/>
          <p:cNvCxnSpPr/>
          <p:nvPr/>
        </p:nvCxnSpPr>
        <p:spPr>
          <a:xfrm flipV="1">
            <a:off x="4672667" y="2539660"/>
            <a:ext cx="6912529" cy="14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0044" y="-367449"/>
            <a:ext cx="4879824" cy="487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83274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669_TF78453729" id="{325D1525-F997-4C6E-A92A-9CC7E08E764B}" vid="{5B30B6F4-5FB2-4158-B863-7D88C0C778DB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258AE14-BE87-4F2F-9922-71301CC22076}">
  <ds:schemaRefs>
    <ds:schemaRef ds:uri="http://purl.org/dc/terms/"/>
    <ds:schemaRef ds:uri="http://schemas.microsoft.com/office/infopath/2007/PartnerControls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fb0879af-3eba-417a-a55a-ffe6dcd6ca77"/>
    <ds:schemaRef ds:uri="http://purl.org/dc/elements/1.1/"/>
    <ds:schemaRef ds:uri="http://schemas.microsoft.com/office/2006/metadata/properties"/>
    <ds:schemaRef ds:uri="6dc4bcd6-49db-4c07-9060-8acfc67cef9f"/>
    <ds:schemaRef ds:uri="http://schemas.microsoft.com/sharepoint/v3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5735FB8-6771-4363-8DC9-1A1EC5A235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480B3CF-F6F2-43A9-914C-8E073F3C82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(гармоничное оформление)</Template>
  <TotalTime>0</TotalTime>
  <Words>97</Words>
  <Application>Microsoft Office PowerPoint</Application>
  <PresentationFormat>Широкоэкранный</PresentationFormat>
  <Paragraphs>55</Paragraphs>
  <Slides>6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2" baseType="lpstr">
      <vt:lpstr>Arial</vt:lpstr>
      <vt:lpstr>Calibri</vt:lpstr>
      <vt:lpstr>Corbel</vt:lpstr>
      <vt:lpstr>Garamond</vt:lpstr>
      <vt:lpstr>Times New Roman</vt:lpstr>
      <vt:lpstr>Тема Office</vt:lpstr>
      <vt:lpstr>Ветклиника Дом Манула</vt:lpstr>
      <vt:lpstr>Содержание сайта</vt:lpstr>
      <vt:lpstr>Использованные технологии</vt:lpstr>
      <vt:lpstr>Презентация PowerPoint</vt:lpstr>
      <vt:lpstr>Презентация PowerPoint</vt:lpstr>
      <vt:lpstr>Презентация PowerPoint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2022-04-23T13:20:22Z</dcterms:created>
  <dcterms:modified xsi:type="dcterms:W3CDTF">2022-04-29T17:54:17Z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